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18"/>
  </p:notesMasterIdLst>
  <p:handoutMasterIdLst>
    <p:handoutMasterId r:id="rId19"/>
  </p:handoutMasterIdLst>
  <p:sldIdLst>
    <p:sldId id="360" r:id="rId2"/>
    <p:sldId id="399" r:id="rId3"/>
    <p:sldId id="403" r:id="rId4"/>
    <p:sldId id="404" r:id="rId5"/>
    <p:sldId id="405" r:id="rId6"/>
    <p:sldId id="406" r:id="rId7"/>
    <p:sldId id="1057" r:id="rId8"/>
    <p:sldId id="1058" r:id="rId9"/>
    <p:sldId id="1059" r:id="rId10"/>
    <p:sldId id="1060" r:id="rId11"/>
    <p:sldId id="1061" r:id="rId12"/>
    <p:sldId id="1062" r:id="rId13"/>
    <p:sldId id="1063" r:id="rId14"/>
    <p:sldId id="409" r:id="rId15"/>
    <p:sldId id="1064" r:id="rId16"/>
    <p:sldId id="397" r:id="rId17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A03"/>
    <a:srgbClr val="EFE683"/>
    <a:srgbClr val="BCB667"/>
    <a:srgbClr val="55FC02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1678" autoAdjust="0"/>
  </p:normalViewPr>
  <p:slideViewPr>
    <p:cSldViewPr>
      <p:cViewPr varScale="1">
        <p:scale>
          <a:sx n="120" d="100"/>
          <a:sy n="120" d="100"/>
        </p:scale>
        <p:origin x="22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EABD4768-65A1-F849-9868-7732A02114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CS88</a:t>
          </a: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CS61B</a:t>
          </a: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</a:gradFill>
      </dgm:spPr>
      <dgm:t>
        <a:bodyPr/>
        <a:lstStyle/>
        <a:p>
          <a:endParaRPr lang="en-US"/>
        </a:p>
      </dgm:t>
    </dgm:pt>
    <dgm:pt modelId="{FA4B4DAD-8168-2D43-A16D-4219C38DB9C5}">
      <dgm:prSet phldrT="[Text]"/>
      <dgm:spPr>
        <a:solidFill>
          <a:srgbClr val="FBBA03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CS61C</a:t>
          </a: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4B0177EF-A375-5E4B-A762-3A3CEFFCCAD0}" type="pres">
      <dgm:prSet presAssocID="{EABD4768-65A1-F849-9868-7732A0211490}" presName="node" presStyleLbl="node1" presStyleIdx="0" presStyleCnt="3">
        <dgm:presLayoutVars>
          <dgm:bulletEnabled val="1"/>
        </dgm:presLayoutVars>
      </dgm:prSet>
      <dgm:spPr/>
    </dgm:pt>
    <dgm:pt modelId="{74C35E8A-7C40-F141-897F-163933972E6B}" type="pres">
      <dgm:prSet presAssocID="{DFAE0489-DA04-0D40-8E08-8174B6560E3D}" presName="sibTrans" presStyleLbl="sibTrans2D1" presStyleIdx="0" presStyleCnt="2"/>
      <dgm:spPr/>
    </dgm:pt>
    <dgm:pt modelId="{E57B29C4-4AFA-9041-93B4-8ACA474F083F}" type="pres">
      <dgm:prSet presAssocID="{DFAE0489-DA04-0D40-8E08-8174B6560E3D}" presName="connectorText" presStyleLbl="sibTrans2D1" presStyleIdx="0" presStyleCnt="2"/>
      <dgm:spPr/>
    </dgm:pt>
    <dgm:pt modelId="{878E7070-7703-A64A-957B-CA17F9CE48B8}" type="pres">
      <dgm:prSet presAssocID="{B8B09834-7B77-3A43-9873-E4269E643E42}" presName="node" presStyleLbl="node1" presStyleIdx="1" presStyleCnt="3">
        <dgm:presLayoutVars>
          <dgm:bulletEnabled val="1"/>
        </dgm:presLayoutVars>
      </dgm:prSet>
      <dgm:spPr/>
    </dgm:pt>
    <dgm:pt modelId="{CE90D186-DC44-904A-9AD4-B2338CF110FC}" type="pres">
      <dgm:prSet presAssocID="{C15230C8-9917-DE47-A880-D41C935DA977}" presName="sibTrans" presStyleLbl="sibTrans2D1" presStyleIdx="1" presStyleCnt="2"/>
      <dgm:spPr/>
    </dgm:pt>
    <dgm:pt modelId="{5A03E281-2086-8E4E-8369-BEC8E999A679}" type="pres">
      <dgm:prSet presAssocID="{C15230C8-9917-DE47-A880-D41C935DA977}" presName="connectorText" presStyleLbl="sibTrans2D1" presStyleIdx="1" presStyleCnt="2"/>
      <dgm:spPr/>
    </dgm:pt>
    <dgm:pt modelId="{24C5B3A2-E4A1-9D43-ABB5-3F2C1AB1EE3C}" type="pres">
      <dgm:prSet presAssocID="{FA4B4DAD-8168-2D43-A16D-4219C38DB9C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5C800-85F6-6B49-954F-1072BA0E1EE8}" type="presOf" srcId="{B8B09834-7B77-3A43-9873-E4269E643E42}" destId="{878E7070-7703-A64A-957B-CA17F9CE48B8}" srcOrd="0" destOrd="0" presId="urn:microsoft.com/office/officeart/2005/8/layout/process2"/>
    <dgm:cxn modelId="{DC4E7606-6854-D14B-B2D6-8D97812571E6}" srcId="{C04A945B-1677-F84B-A524-CAF250E531E8}" destId="{FA4B4DAD-8168-2D43-A16D-4219C38DB9C5}" srcOrd="2" destOrd="0" parTransId="{350E1BCF-215F-F74E-9137-DE92F3294C66}" sibTransId="{6885B6DA-7044-3741-9AED-9DDECC2AD29D}"/>
    <dgm:cxn modelId="{A58B0E08-EAE2-2C4B-9717-20132DA631A9}" type="presOf" srcId="{C04A945B-1677-F84B-A524-CAF250E531E8}" destId="{6EDA782A-A6DB-F34B-9343-81F05000B397}" srcOrd="0" destOrd="0" presId="urn:microsoft.com/office/officeart/2005/8/layout/process2"/>
    <dgm:cxn modelId="{5C08B50B-3FFD-1D4D-B738-3713DE378321}" type="presOf" srcId="{C15230C8-9917-DE47-A880-D41C935DA977}" destId="{CE90D186-DC44-904A-9AD4-B2338CF110FC}" srcOrd="0" destOrd="0" presId="urn:microsoft.com/office/officeart/2005/8/layout/process2"/>
    <dgm:cxn modelId="{77733E22-DBD0-8B43-8F26-148EEC366014}" type="presOf" srcId="{EABD4768-65A1-F849-9868-7732A0211490}" destId="{4B0177EF-A375-5E4B-A762-3A3CEFFCCAD0}" srcOrd="0" destOrd="0" presId="urn:microsoft.com/office/officeart/2005/8/layout/process2"/>
    <dgm:cxn modelId="{2BA4DB2A-07BE-6343-BC8F-DD5E9A229CDA}" type="presOf" srcId="{DFAE0489-DA04-0D40-8E08-8174B6560E3D}" destId="{E57B29C4-4AFA-9041-93B4-8ACA474F083F}" srcOrd="1" destOrd="0" presId="urn:microsoft.com/office/officeart/2005/8/layout/process2"/>
    <dgm:cxn modelId="{CA86B03A-70E2-DD4E-9E2F-B758E27CFBB5}" type="presOf" srcId="{C15230C8-9917-DE47-A880-D41C935DA977}" destId="{5A03E281-2086-8E4E-8369-BEC8E999A679}" srcOrd="1" destOrd="0" presId="urn:microsoft.com/office/officeart/2005/8/layout/process2"/>
    <dgm:cxn modelId="{63ED8E4F-852D-8541-8C1D-F38AF4E54176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0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1" destOrd="0" parTransId="{5F4A5AF0-FB71-344A-B2B2-E3DCEF4D0270}" sibTransId="{C15230C8-9917-DE47-A880-D41C935DA977}"/>
    <dgm:cxn modelId="{28DA1DE1-4E0B-274A-83D5-8011344D7EFD}" type="presOf" srcId="{FA4B4DAD-8168-2D43-A16D-4219C38DB9C5}" destId="{24C5B3A2-E4A1-9D43-ABB5-3F2C1AB1EE3C}" srcOrd="0" destOrd="0" presId="urn:microsoft.com/office/officeart/2005/8/layout/process2"/>
    <dgm:cxn modelId="{E3AFEB10-0516-024D-8300-61DA7A178094}" type="presParOf" srcId="{6EDA782A-A6DB-F34B-9343-81F05000B397}" destId="{4B0177EF-A375-5E4B-A762-3A3CEFFCCAD0}" srcOrd="0" destOrd="0" presId="urn:microsoft.com/office/officeart/2005/8/layout/process2"/>
    <dgm:cxn modelId="{2816FC44-436D-8649-ACC0-C9FA51F83C4D}" type="presParOf" srcId="{6EDA782A-A6DB-F34B-9343-81F05000B397}" destId="{74C35E8A-7C40-F141-897F-163933972E6B}" srcOrd="1" destOrd="0" presId="urn:microsoft.com/office/officeart/2005/8/layout/process2"/>
    <dgm:cxn modelId="{48F9F1BB-9459-A14F-81AE-1F4BADCD7ABC}" type="presParOf" srcId="{74C35E8A-7C40-F141-897F-163933972E6B}" destId="{E57B29C4-4AFA-9041-93B4-8ACA474F083F}" srcOrd="0" destOrd="0" presId="urn:microsoft.com/office/officeart/2005/8/layout/process2"/>
    <dgm:cxn modelId="{D23E742E-FA4A-5C44-AF26-D1AF45C38CF0}" type="presParOf" srcId="{6EDA782A-A6DB-F34B-9343-81F05000B397}" destId="{878E7070-7703-A64A-957B-CA17F9CE48B8}" srcOrd="2" destOrd="0" presId="urn:microsoft.com/office/officeart/2005/8/layout/process2"/>
    <dgm:cxn modelId="{459A34EC-2C72-6740-9BC9-770E3D7E1CCA}" type="presParOf" srcId="{6EDA782A-A6DB-F34B-9343-81F05000B397}" destId="{CE90D186-DC44-904A-9AD4-B2338CF110FC}" srcOrd="3" destOrd="0" presId="urn:microsoft.com/office/officeart/2005/8/layout/process2"/>
    <dgm:cxn modelId="{EA5C444A-9805-854E-B2C5-25D1DB2628D6}" type="presParOf" srcId="{CE90D186-DC44-904A-9AD4-B2338CF110FC}" destId="{5A03E281-2086-8E4E-8369-BEC8E999A679}" srcOrd="0" destOrd="0" presId="urn:microsoft.com/office/officeart/2005/8/layout/process2"/>
    <dgm:cxn modelId="{0D70166F-8490-814B-A545-C16147818B1B}" type="presParOf" srcId="{6EDA782A-A6DB-F34B-9343-81F05000B397}" destId="{24C5B3A2-E4A1-9D43-ABB5-3F2C1AB1EE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77EF-A375-5E4B-A762-3A3CEFFCCAD0}">
      <dsp:nvSpPr>
        <dsp:cNvPr id="0" name=""/>
        <dsp:cNvSpPr/>
      </dsp:nvSpPr>
      <dsp:spPr>
        <a:xfrm>
          <a:off x="760259" y="0"/>
          <a:ext cx="2198992" cy="12216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CS88</a:t>
          </a:r>
        </a:p>
      </dsp:txBody>
      <dsp:txXfrm>
        <a:off x="796040" y="35781"/>
        <a:ext cx="2127430" cy="1150100"/>
      </dsp:txXfrm>
    </dsp:sp>
    <dsp:sp modelId="{74C35E8A-7C40-F141-897F-163933972E6B}">
      <dsp:nvSpPr>
        <dsp:cNvPr id="0" name=""/>
        <dsp:cNvSpPr/>
      </dsp:nvSpPr>
      <dsp:spPr>
        <a:xfrm rot="5400000">
          <a:off x="1630694" y="1252204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1298017"/>
        <a:ext cx="329848" cy="320686"/>
      </dsp:txXfrm>
    </dsp:sp>
    <dsp:sp modelId="{878E7070-7703-A64A-957B-CA17F9CE48B8}">
      <dsp:nvSpPr>
        <dsp:cNvPr id="0" name=""/>
        <dsp:cNvSpPr/>
      </dsp:nvSpPr>
      <dsp:spPr>
        <a:xfrm>
          <a:off x="760259" y="1832493"/>
          <a:ext cx="2198992" cy="122166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CS61B</a:t>
          </a:r>
        </a:p>
      </dsp:txBody>
      <dsp:txXfrm>
        <a:off x="796040" y="1868274"/>
        <a:ext cx="2127430" cy="1150100"/>
      </dsp:txXfrm>
    </dsp:sp>
    <dsp:sp modelId="{CE90D186-DC44-904A-9AD4-B2338CF110FC}">
      <dsp:nvSpPr>
        <dsp:cNvPr id="0" name=""/>
        <dsp:cNvSpPr/>
      </dsp:nvSpPr>
      <dsp:spPr>
        <a:xfrm rot="5400000">
          <a:off x="1630694" y="3084697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3130510"/>
        <a:ext cx="329848" cy="320686"/>
      </dsp:txXfrm>
    </dsp:sp>
    <dsp:sp modelId="{24C5B3A2-E4A1-9D43-ABB5-3F2C1AB1EE3C}">
      <dsp:nvSpPr>
        <dsp:cNvPr id="0" name=""/>
        <dsp:cNvSpPr/>
      </dsp:nvSpPr>
      <dsp:spPr>
        <a:xfrm>
          <a:off x="760259" y="3664987"/>
          <a:ext cx="2198992" cy="1221662"/>
        </a:xfrm>
        <a:prstGeom prst="roundRect">
          <a:avLst>
            <a:gd name="adj" fmla="val 10000"/>
          </a:avLst>
        </a:prstGeom>
        <a:solidFill>
          <a:srgbClr val="FBBA0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CS61C</a:t>
          </a:r>
        </a:p>
      </dsp:txBody>
      <dsp:txXfrm>
        <a:off x="796040" y="3700768"/>
        <a:ext cx="2127430" cy="115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3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2/22/16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UCB CS88 Sp16 L4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nst.eecs.berkeley.edu/~cs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34396" y="2561630"/>
            <a:ext cx="5562600" cy="1600200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</a:t>
            </a:r>
            <a:r>
              <a:rPr lang="en-US" sz="4400">
                <a:latin typeface="Arial" charset="0"/>
                <a:ea typeface="ＭＳ Ｐゴシック" charset="0"/>
                <a:cs typeface="ＭＳ Ｐゴシック" charset="0"/>
              </a:rPr>
              <a:t>#18: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 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Gerald Friedland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3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 3rd, 2020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F2C3E1-AA20-714A-B254-FBF18ED4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07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u="sng" dirty="0"/>
              <a:t>Unsorted</a:t>
            </a:r>
            <a:r>
              <a:rPr lang="en-US" dirty="0"/>
              <a:t> list of students L</a:t>
            </a:r>
          </a:p>
          <a:p>
            <a:pPr lvl="1"/>
            <a:r>
              <a:rPr lang="en-US" dirty="0"/>
              <a:t>Find student S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True if S is in L, else False</a:t>
            </a:r>
          </a:p>
          <a:p>
            <a:r>
              <a:rPr lang="en-US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Go through one by one, checking for match.</a:t>
            </a:r>
          </a:p>
          <a:p>
            <a:pPr lvl="1"/>
            <a:r>
              <a:rPr lang="en-US" dirty="0"/>
              <a:t>If match, true</a:t>
            </a:r>
          </a:p>
          <a:p>
            <a:pPr lvl="1"/>
            <a:r>
              <a:rPr lang="en-US" dirty="0"/>
              <a:t>If exhausted L and didn’t find S,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34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0"/>
            <a:ext cx="4412456" cy="5410199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u="sng" dirty="0"/>
              <a:t>Sorted</a:t>
            </a:r>
            <a:r>
              <a:rPr lang="en-US" dirty="0"/>
              <a:t> list of students L</a:t>
            </a:r>
          </a:p>
          <a:p>
            <a:pPr lvl="1"/>
            <a:r>
              <a:rPr lang="en-US" dirty="0"/>
              <a:t>Find student S</a:t>
            </a:r>
          </a:p>
          <a:p>
            <a:r>
              <a:rPr lang="en-US" dirty="0"/>
              <a:t>Output : same</a:t>
            </a:r>
          </a:p>
          <a:p>
            <a:r>
              <a:rPr lang="en-US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Start in middle</a:t>
            </a:r>
          </a:p>
          <a:p>
            <a:pPr lvl="1"/>
            <a:r>
              <a:rPr lang="en-US" dirty="0"/>
              <a:t>If match, report true</a:t>
            </a:r>
          </a:p>
          <a:p>
            <a:pPr lvl="1"/>
            <a:r>
              <a:rPr lang="en-US" dirty="0"/>
              <a:t>If exhausted, throw away half of L and check again in the middle of remaining part of L</a:t>
            </a:r>
          </a:p>
          <a:p>
            <a:pPr lvl="1"/>
            <a:r>
              <a:rPr lang="en-US" dirty="0"/>
              <a:t>If nobody left, report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3152336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22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3E2BA-4141-1642-A63C-79450F9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85883E-1328-614F-A33D-82954513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number of steps to solve a problem is always the same → Constant time: O(1)</a:t>
            </a:r>
          </a:p>
          <a:p>
            <a:r>
              <a:rPr lang="en-US" dirty="0"/>
              <a:t>If the number of steps increases similarly for each larger input → Linear Time: O(n)</a:t>
            </a:r>
          </a:p>
          <a:p>
            <a:pPr lvl="1"/>
            <a:r>
              <a:rPr lang="en-US" dirty="0"/>
              <a:t> Most commonly: </a:t>
            </a:r>
            <a:r>
              <a:rPr lang="en-US" dirty="0">
                <a:latin typeface="Source Code Pro" panose="020B0509030403020204" pitchFamily="49" charset="77"/>
              </a:rPr>
              <a:t>for each item</a:t>
            </a:r>
            <a:r>
              <a:rPr lang="en-US" dirty="0"/>
              <a:t> </a:t>
            </a:r>
          </a:p>
          <a:p>
            <a:r>
              <a:rPr lang="en-US" dirty="0"/>
              <a:t>If the number of steps increases by some a factor of the input → Quadradic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commonly: Nested for Loops</a:t>
            </a:r>
          </a:p>
          <a:p>
            <a:r>
              <a:rPr lang="en-US" dirty="0"/>
              <a:t>Two harder cases:</a:t>
            </a:r>
          </a:p>
          <a:p>
            <a:pPr lvl="1"/>
            <a:r>
              <a:rPr lang="en-US" dirty="0"/>
              <a:t>Logarithmic Time: O(log n)</a:t>
            </a:r>
          </a:p>
          <a:p>
            <a:pPr lvl="2"/>
            <a:r>
              <a:rPr lang="en-US" dirty="0"/>
              <a:t>We can double our input with only one more level of work</a:t>
            </a:r>
          </a:p>
          <a:p>
            <a:pPr lvl="2"/>
            <a:r>
              <a:rPr lang="en-US" dirty="0"/>
              <a:t>Dividing data in “half” (or thirds,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Time: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each bigger input we have 2x the amount of work!</a:t>
            </a:r>
          </a:p>
          <a:p>
            <a:pPr lvl="2"/>
            <a:r>
              <a:rPr lang="en-US" dirty="0"/>
              <a:t>Certain forms of Tree Recursion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F74A2-B3C7-0746-968B-A066DB5E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3FF5-B387-3C46-9528-A4DAEFDDAA2C}" type="slidenum">
              <a:rPr lang="en-US" smtClean="0"/>
              <a:pPr>
                <a:defRPr/>
              </a:pPr>
              <a:t>12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3647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9DB3-0FF5-154B-8520-1DD53305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Fibonacci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14072-4428-F544-B135-5D3147F0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13</a:t>
            </a:fld>
            <a:endParaRPr lang="en-US" b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488F-ADD6-9040-9741-15A75A776974}"/>
              </a:ext>
            </a:extLst>
          </p:cNvPr>
          <p:cNvSpPr txBox="1"/>
          <p:nvPr/>
        </p:nvSpPr>
        <p:spPr>
          <a:xfrm>
            <a:off x="685800" y="11430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Code Pro" panose="020B0509030403020204" pitchFamily="49" charset="77"/>
              </a:rPr>
              <a:t>def </a:t>
            </a:r>
            <a:r>
              <a:rPr lang="en-US" sz="2800" dirty="0" err="1">
                <a:latin typeface="Source Code Pro" panose="020B0509030403020204" pitchFamily="49" charset="77"/>
              </a:rPr>
              <a:t>iter_fib</a:t>
            </a:r>
            <a:r>
              <a:rPr lang="en-US" sz="2800" dirty="0">
                <a:latin typeface="Source Code Pro" panose="020B0509030403020204" pitchFamily="49" charset="77"/>
              </a:rPr>
              <a:t>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x, y = 0, 1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for _ in range(n):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x, y = y, </a:t>
            </a:r>
            <a:r>
              <a:rPr lang="en-US" sz="2800" dirty="0" err="1">
                <a:latin typeface="Source Code Pro" panose="020B0509030403020204" pitchFamily="49" charset="77"/>
              </a:rPr>
              <a:t>x+y</a:t>
            </a:r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    return x</a:t>
            </a: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def fib(n): # Recursive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if n &lt; 2: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return n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9207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66800"/>
            <a:ext cx="4842641" cy="1602828"/>
          </a:xfrm>
        </p:spPr>
        <p:txBody>
          <a:bodyPr/>
          <a:lstStyle/>
          <a:p>
            <a:r>
              <a:rPr lang="en-US" dirty="0"/>
              <a:t>Fib(4) → 9 Calls</a:t>
            </a:r>
          </a:p>
          <a:p>
            <a:r>
              <a:rPr lang="en-US" dirty="0"/>
              <a:t>Fib(5) → 16 Calls</a:t>
            </a:r>
          </a:p>
          <a:p>
            <a:r>
              <a:rPr lang="en-US" dirty="0"/>
              <a:t>Fib(6) → 26 Calls</a:t>
            </a:r>
          </a:p>
          <a:p>
            <a:r>
              <a:rPr lang="en-US" dirty="0"/>
              <a:t>Fib(7) → 43 Calls</a:t>
            </a:r>
          </a:p>
          <a:p>
            <a:r>
              <a:rPr lang="en-US" dirty="0"/>
              <a:t>Fib(20) →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1" y="3124637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2EC1-1239-614B-A663-6D54734B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1C52-9166-E547-8761-B8C8C68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algorithmic complexity </a:t>
            </a:r>
            <a:r>
              <a:rPr lang="en-US" dirty="0"/>
              <a:t>helps us know whether something is possible to solve.</a:t>
            </a:r>
          </a:p>
          <a:p>
            <a:r>
              <a:rPr lang="en-US" dirty="0"/>
              <a:t>Gives us a formal reason for understanding why a program might be slow</a:t>
            </a:r>
          </a:p>
          <a:p>
            <a:r>
              <a:rPr lang="en-US" dirty="0"/>
              <a:t>This is only the beginning:</a:t>
            </a:r>
          </a:p>
          <a:p>
            <a:pPr lvl="1"/>
            <a:r>
              <a:rPr lang="en-US" dirty="0"/>
              <a:t>We’ve only talked about time complexity, but there is </a:t>
            </a:r>
            <a:r>
              <a:rPr lang="en-US" i="1" dirty="0"/>
              <a:t>space complexity. </a:t>
            </a:r>
          </a:p>
          <a:p>
            <a:pPr lvl="1"/>
            <a:r>
              <a:rPr lang="en-US" dirty="0"/>
              <a:t>In other words: How much memory does my program require?</a:t>
            </a:r>
          </a:p>
          <a:p>
            <a:pPr lvl="1"/>
            <a:r>
              <a:rPr lang="en-US" dirty="0"/>
              <a:t>Often times you can trade time for space and vice-versa</a:t>
            </a:r>
          </a:p>
          <a:p>
            <a:pPr lvl="1"/>
            <a:r>
              <a:rPr lang="en-US" dirty="0"/>
              <a:t>Tools like “caching” and “memorization” do this. </a:t>
            </a:r>
          </a:p>
          <a:p>
            <a:pPr lvl="1"/>
            <a:endParaRPr lang="en-US" dirty="0"/>
          </a:p>
          <a:p>
            <a:r>
              <a:rPr lang="en-US" dirty="0"/>
              <a:t>If you think this is cool take CS61B!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ADD9B-2EE8-D14D-9CF4-C62C10AD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C349-7A2A-8244-892A-65872CB2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7408-5A09-734A-9794-F4161BF9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6219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Consider the following simple Python code: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x = input("Enter a number between 0 and 1:")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for </a:t>
            </a:r>
            <a:r>
              <a:rPr lang="en-US" sz="1800" b="0" dirty="0" err="1">
                <a:latin typeface="Andale Mono" panose="020B0509000000000004" pitchFamily="49" charset="0"/>
              </a:rPr>
              <a:t>i</a:t>
            </a:r>
            <a:r>
              <a:rPr lang="en-US" sz="1800" b="0" dirty="0">
                <a:latin typeface="Andale Mono" panose="020B0509000000000004" pitchFamily="49" charset="0"/>
              </a:rPr>
              <a:t> in range(10):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        x=-x**2+4*x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print x</a:t>
            </a:r>
            <a:endParaRPr lang="en-US" b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20012D96-58C1-AB4D-9D3D-3F28715C2F0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3/18/19</a:t>
            </a:r>
            <a:endParaRPr dirty="0"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4F477AA9-7EAF-BF42-ACD6-879386D5045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L07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A98853-1021-CA49-9988-835F06ABF991}"/>
              </a:ext>
            </a:extLst>
          </p:cNvPr>
          <p:cNvSpPr txBox="1">
            <a:spLocks/>
          </p:cNvSpPr>
          <p:nvPr/>
        </p:nvSpPr>
        <p:spPr>
          <a:xfrm>
            <a:off x="609600" y="3046363"/>
            <a:ext cx="8001000" cy="282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/>
              <a:t>Plot the function implemented by the code.</a:t>
            </a:r>
            <a:endParaRPr lang="en-US" b="0"/>
          </a:p>
          <a:p>
            <a:pPr>
              <a:buFontTx/>
              <a:buChar char="-"/>
            </a:pPr>
            <a:r>
              <a:rPr lang="en-US" b="0"/>
              <a:t>Could you predict using sampling (e.g., interpolate from the results of inputs 0, 0.25, 0.5, 0.75, 1)?</a:t>
            </a:r>
          </a:p>
          <a:p>
            <a:pPr>
              <a:buFontTx/>
              <a:buChar char="-"/>
            </a:pPr>
            <a:r>
              <a:rPr lang="en-US" b="0"/>
              <a:t>Could you predict using calculus (e.g., using the derivative of f(x)=-x</a:t>
            </a:r>
            <a:r>
              <a:rPr lang="en-US" b="0" baseline="30000"/>
              <a:t>2</a:t>
            </a:r>
            <a:r>
              <a:rPr lang="en-US" b="0"/>
              <a:t>+4x)?</a:t>
            </a:r>
          </a:p>
          <a:p>
            <a:pPr>
              <a:buFontTx/>
              <a:buChar char="-"/>
            </a:pPr>
            <a:r>
              <a:rPr lang="en-US" b="0"/>
              <a:t>Could a neural network learn the function, given  enough (input, output) tuples as training data?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437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Solutions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30" y="996761"/>
            <a:ext cx="8519886" cy="5556439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Can you write a quine that mutates on self-replication?</a:t>
            </a:r>
            <a:endParaRPr lang="en-US" b="0" dirty="0"/>
          </a:p>
          <a:p>
            <a:pPr marL="76200" indent="0">
              <a:buNone/>
            </a:pPr>
            <a:r>
              <a:rPr lang="en-US" b="0" dirty="0"/>
              <a:t>Yes!</a:t>
            </a:r>
          </a:p>
          <a:p>
            <a:pPr marL="76200" indent="0">
              <a:buNone/>
            </a:pPr>
            <a:endParaRPr lang="en-US" b="0" dirty="0"/>
          </a:p>
          <a:p>
            <a:pPr marL="76200" indent="0">
              <a:buNone/>
            </a:pPr>
            <a:r>
              <a:rPr lang="en-US" dirty="0"/>
              <a:t>Give an example.</a:t>
            </a:r>
          </a:p>
          <a:p>
            <a:pPr marL="114300" indent="0" fontAlgn="base">
              <a:buNone/>
            </a:pPr>
            <a:r>
              <a:rPr lang="en-US" b="0" dirty="0"/>
              <a:t>A </a:t>
            </a:r>
            <a:r>
              <a:rPr lang="en-US" b="0" i="1" dirty="0"/>
              <a:t>Fibonacci-quine</a:t>
            </a:r>
            <a:r>
              <a:rPr lang="en-US" b="0" dirty="0"/>
              <a:t> outputs a modification of the source by the following rules: </a:t>
            </a:r>
          </a:p>
          <a:p>
            <a:pPr marL="114300" indent="0" fontAlgn="base">
              <a:buNone/>
            </a:pPr>
            <a:r>
              <a:rPr lang="en-US" b="0" dirty="0"/>
              <a:t>1) The initial source should contain 2. </a:t>
            </a:r>
          </a:p>
          <a:p>
            <a:pPr marL="114300" indent="0" fontAlgn="base">
              <a:buNone/>
            </a:pPr>
            <a:r>
              <a:rPr lang="en-US" b="0" dirty="0"/>
              <a:t>2) When run, output the source, but </a:t>
            </a:r>
            <a:r>
              <a:rPr lang="en-US" b="0" i="1" dirty="0"/>
              <a:t>only</a:t>
            </a:r>
            <a:r>
              <a:rPr lang="en-US" b="0" dirty="0"/>
              <a:t> the specific number </a:t>
            </a:r>
          </a:p>
          <a:p>
            <a:pPr marL="114300" indent="0" fontAlgn="base">
              <a:buNone/>
            </a:pPr>
            <a:r>
              <a:rPr lang="en-US" b="0" dirty="0"/>
              <a:t>(here 2) changed to the next number of the Fibonacci sequence. For example, 3. Same goes for the output, and the output of the output, etc. </a:t>
            </a:r>
          </a:p>
          <a:p>
            <a:pPr marL="114300" indent="0" fontAlgn="base">
              <a:buNone/>
            </a:pPr>
            <a:endParaRPr lang="en-US" b="0" dirty="0"/>
          </a:p>
          <a:p>
            <a:pPr marL="76200" indent="0">
              <a:buNone/>
            </a:pP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's=%</a:t>
            </a:r>
            <a:r>
              <a:rPr lang="en-US" b="0" dirty="0" err="1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r;print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(s%%(</a:t>
            </a:r>
            <a:r>
              <a:rPr lang="en-US" b="0" dirty="0" err="1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s,round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(%s*(1+5**.5)/2)))'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dirty="0">
                <a:solidFill>
                  <a:srgbClr val="1010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(s%(</a:t>
            </a:r>
            <a:r>
              <a:rPr lang="en-US" b="0" dirty="0" err="1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s,round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**.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b="0" dirty="0">
                <a:solidFill>
                  <a:srgbClr val="7D27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3033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  <p:sp>
        <p:nvSpPr>
          <p:cNvPr id="7" name="Google Shape;456;p46">
            <a:extLst>
              <a:ext uri="{FF2B5EF4-FFF2-40B4-BE49-F238E27FC236}">
                <a16:creationId xmlns:a16="http://schemas.microsoft.com/office/drawing/2014/main" id="{C7DB9EBE-C937-DB4C-BF9D-8F6BBA1F736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04/08/2019</a:t>
            </a:r>
            <a:endParaRPr dirty="0"/>
          </a:p>
        </p:txBody>
      </p:sp>
      <p:sp>
        <p:nvSpPr>
          <p:cNvPr id="11" name="Google Shape;457;p46">
            <a:extLst>
              <a:ext uri="{FF2B5EF4-FFF2-40B4-BE49-F238E27FC236}">
                <a16:creationId xmlns:a16="http://schemas.microsoft.com/office/drawing/2014/main" id="{40E47530-D49E-3E4D-AA62-FF41743DB28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UCB CS88 Sp19 L10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5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421A-98DA-9C4A-866E-85C47A4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2E22-C876-1146-87FF-84838527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Analysis:</a:t>
            </a:r>
          </a:p>
          <a:p>
            <a:pPr lvl="1"/>
            <a:r>
              <a:rPr lang="en-US" dirty="0"/>
              <a:t>How long will my program take to run? </a:t>
            </a:r>
          </a:p>
          <a:p>
            <a:pPr lvl="1"/>
            <a:r>
              <a:rPr lang="en-US" dirty="0"/>
              <a:t>Why can’t we just use a clock?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OOP helps us organize our </a:t>
            </a:r>
            <a:r>
              <a:rPr lang="en-US" i="1" dirty="0"/>
              <a:t>programs</a:t>
            </a:r>
          </a:p>
          <a:p>
            <a:pPr lvl="1"/>
            <a:r>
              <a:rPr lang="en-US" dirty="0"/>
              <a:t>Data Structures help us organize our data!</a:t>
            </a:r>
          </a:p>
          <a:p>
            <a:pPr lvl="1"/>
            <a:r>
              <a:rPr lang="en-US" dirty="0"/>
              <a:t>You already know lists and dictionaries!</a:t>
            </a:r>
          </a:p>
          <a:p>
            <a:pPr lvl="1"/>
            <a:r>
              <a:rPr lang="en-US" dirty="0"/>
              <a:t>We’ll see two new ones today</a:t>
            </a:r>
          </a:p>
          <a:p>
            <a:r>
              <a:rPr lang="en-US" dirty="0"/>
              <a:t>Enjoy this stuff? Take 61B!</a:t>
            </a:r>
          </a:p>
          <a:p>
            <a:r>
              <a:rPr lang="en-US" dirty="0"/>
              <a:t>Find it challenging? Don’t worry! It’s a different way of thinking.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09B2-2C2F-8648-9562-40A15CD6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11/12/19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819EB-6A0F-EA4A-9C07-FDD96A56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A6F8-0B2D-D74D-A01D-20840AC3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7274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8286AB-E9A4-9840-AF12-1B162037E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BDBFAD7-E30B-844E-949D-1FD5FCB8C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long is this code going to take to run?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2098C-8523-0745-933B-7CE4DE28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11/12/19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BD87D-465C-BD4B-96BF-10C00E0A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7220-DB1C-8647-9D18-73DF60A3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972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4B0F-EC7E-6D4C-8353-06A4326F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code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3437-9D0B-184C-9D92-0A64328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Most code doesn’t </a:t>
            </a:r>
            <a:r>
              <a:rPr lang="en-US" sz="3200" i="1" dirty="0"/>
              <a:t>really </a:t>
            </a:r>
            <a:r>
              <a:rPr lang="en-US" sz="3200" dirty="0"/>
              <a:t>need to be fast! Computers, even your phones are already amazingly fast!</a:t>
            </a:r>
          </a:p>
          <a:p>
            <a:r>
              <a:rPr lang="en-US" sz="3200" dirty="0"/>
              <a:t>Sometimes…it does matter!</a:t>
            </a:r>
          </a:p>
          <a:p>
            <a:pPr lvl="1"/>
            <a:r>
              <a:rPr lang="en-US" sz="2600" dirty="0"/>
              <a:t>Lots of data</a:t>
            </a:r>
          </a:p>
          <a:p>
            <a:pPr lvl="1"/>
            <a:r>
              <a:rPr lang="en-US" sz="2600" dirty="0"/>
              <a:t>Small hardware</a:t>
            </a:r>
          </a:p>
          <a:p>
            <a:pPr lvl="1"/>
            <a:r>
              <a:rPr lang="en-US" sz="2600" dirty="0"/>
              <a:t>Complex processes</a:t>
            </a:r>
          </a:p>
          <a:p>
            <a:r>
              <a:rPr lang="en-US" sz="3200" dirty="0"/>
              <a:t>We can’t just use a clock</a:t>
            </a:r>
          </a:p>
          <a:p>
            <a:pPr lvl="1"/>
            <a:r>
              <a:rPr lang="en-US" sz="2600" dirty="0"/>
              <a:t>Every computer is different? What’s the benchmark?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A5CE-CD66-7E4F-B91B-D2298948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0848-52CD-8F41-9855-96D3DD5A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C5298-6446-7744-9CD1-3274E1F4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531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593A-F778-1E43-AE45-868E21B0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0F9E-95DA-294A-ACDB-819D1996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E0CD-7633-8D45-B8E5-989991FB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0C23D4-562D-0344-B483-E15C946C1310}"/>
              </a:ext>
            </a:extLst>
          </p:cNvPr>
          <p:cNvSpPr txBox="1">
            <a:spLocks/>
          </p:cNvSpPr>
          <p:nvPr/>
        </p:nvSpPr>
        <p:spPr bwMode="auto">
          <a:xfrm>
            <a:off x="464344" y="990601"/>
            <a:ext cx="4031456" cy="530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>
                <a:latin typeface="+mj-lt"/>
              </a:rPr>
              <a:t>Time w/stopwatch, but…</a:t>
            </a:r>
          </a:p>
          <a:p>
            <a:pPr lvl="1"/>
            <a:r>
              <a:rPr lang="en-US" kern="0" dirty="0">
                <a:latin typeface="+mj-lt"/>
              </a:rPr>
              <a:t>Different computers may have different runtimes.  </a:t>
            </a:r>
            <a:r>
              <a:rPr lang="en-US" kern="0" dirty="0">
                <a:latin typeface="+mj-lt"/>
                <a:sym typeface="Wingdings" pitchFamily="2" charset="2"/>
              </a:rPr>
              <a:t></a:t>
            </a:r>
            <a:endParaRPr lang="en-US" kern="0" dirty="0">
              <a:latin typeface="+mj-lt"/>
            </a:endParaRPr>
          </a:p>
          <a:p>
            <a:pPr lvl="1"/>
            <a:r>
              <a:rPr lang="en-US" kern="0" dirty="0">
                <a:latin typeface="+mj-lt"/>
              </a:rPr>
              <a:t>Same computer may have different runtime on the </a:t>
            </a:r>
            <a:r>
              <a:rPr lang="en-US" u="sng" kern="0" dirty="0">
                <a:latin typeface="+mj-lt"/>
              </a:rPr>
              <a:t>same</a:t>
            </a:r>
            <a:r>
              <a:rPr lang="en-US" kern="0" dirty="0">
                <a:latin typeface="+mj-lt"/>
              </a:rPr>
              <a:t> input.  </a:t>
            </a:r>
            <a:r>
              <a:rPr lang="en-US" kern="0" dirty="0">
                <a:latin typeface="+mj-lt"/>
                <a:sym typeface="Wingdings" pitchFamily="2" charset="2"/>
              </a:rPr>
              <a:t></a:t>
            </a:r>
          </a:p>
          <a:p>
            <a:pPr lvl="1"/>
            <a:r>
              <a:rPr lang="en-US" kern="0" dirty="0">
                <a:latin typeface="+mj-lt"/>
                <a:sym typeface="Wingdings" pitchFamily="2" charset="2"/>
              </a:rPr>
              <a:t>Need to implement the algorithm first to run it.  </a:t>
            </a:r>
            <a:r>
              <a:rPr lang="en-US" kern="0" dirty="0">
                <a:latin typeface="+mj-lt"/>
                <a:sym typeface="Wingdings"/>
              </a:rPr>
              <a:t></a:t>
            </a:r>
            <a:endParaRPr lang="en-US" kern="0" dirty="0">
              <a:latin typeface="+mj-lt"/>
              <a:sym typeface="Wingdings" pitchFamily="2" charset="2"/>
            </a:endParaRPr>
          </a:p>
          <a:p>
            <a:endParaRPr lang="en-US" i="1" kern="0" dirty="0">
              <a:latin typeface="+mj-lt"/>
            </a:endParaRPr>
          </a:p>
          <a:p>
            <a:r>
              <a:rPr lang="en-US" i="1" kern="0" dirty="0">
                <a:latin typeface="+mj-lt"/>
              </a:rPr>
              <a:t>Solution</a:t>
            </a:r>
            <a:r>
              <a:rPr lang="en-US" kern="0" dirty="0">
                <a:latin typeface="+mj-lt"/>
              </a:rPr>
              <a:t>:</a:t>
            </a:r>
            <a:r>
              <a:rPr lang="en-US" kern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Count the number of “steps” </a:t>
            </a:r>
            <a:r>
              <a:rPr lang="en-US" kern="0" dirty="0">
                <a:latin typeface="+mj-lt"/>
              </a:rPr>
              <a:t>involved, not time!</a:t>
            </a:r>
          </a:p>
          <a:p>
            <a:pPr lvl="1"/>
            <a:r>
              <a:rPr lang="en-US" kern="0" dirty="0">
                <a:latin typeface="+mj-lt"/>
              </a:rPr>
              <a:t>Each operation = 1 step</a:t>
            </a:r>
          </a:p>
          <a:p>
            <a:pPr lvl="1"/>
            <a:r>
              <a:rPr lang="en-US" i="1" kern="0" dirty="0">
                <a:solidFill>
                  <a:schemeClr val="accent1"/>
                </a:solidFill>
                <a:latin typeface="+mj-lt"/>
              </a:rPr>
              <a:t>If we say “running time”, we’ll mean # of steps, not time!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CD6569-1CBC-A84C-ADC1-516C335DF124}"/>
              </a:ext>
            </a:extLst>
          </p:cNvPr>
          <p:cNvSpPr txBox="1">
            <a:spLocks/>
          </p:cNvSpPr>
          <p:nvPr/>
        </p:nvSpPr>
        <p:spPr bwMode="auto">
          <a:xfrm>
            <a:off x="533400" y="206023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kern="0" dirty="0"/>
              <a:t>Runtime analysis problem &amp; solution</a:t>
            </a:r>
          </a:p>
        </p:txBody>
      </p:sp>
      <p:pic>
        <p:nvPicPr>
          <p:cNvPr id="13" name="Content Placeholder 6" descr="stk19951boj.png">
            <a:extLst>
              <a:ext uri="{FF2B5EF4-FFF2-40B4-BE49-F238E27FC236}">
                <a16:creationId xmlns:a16="http://schemas.microsoft.com/office/drawing/2014/main" id="{56E71A3D-F98D-0A4F-A16C-1D7CDC04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>
          <a:xfrm>
            <a:off x="4829344" y="1219200"/>
            <a:ext cx="3690600" cy="4848666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0D5D862F-A5FB-4340-B1E5-8437861F5AA6}"/>
              </a:ext>
            </a:extLst>
          </p:cNvPr>
          <p:cNvSpPr/>
          <p:nvPr/>
        </p:nvSpPr>
        <p:spPr>
          <a:xfrm>
            <a:off x="4953000" y="2514600"/>
            <a:ext cx="3657600" cy="3657600"/>
          </a:xfrm>
          <a:prstGeom prst="noSmoking">
            <a:avLst>
              <a:gd name="adj" fmla="val 11724"/>
            </a:avLst>
          </a:prstGeom>
          <a:gradFill>
            <a:gsLst>
              <a:gs pos="88000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28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Input size: </a:t>
            </a:r>
            <a:r>
              <a:rPr lang="en-US" dirty="0"/>
              <a:t>the # of things in the input. </a:t>
            </a:r>
          </a:p>
          <a:p>
            <a:pPr lvl="1"/>
            <a:r>
              <a:rPr lang="en-US" dirty="0"/>
              <a:t>E.g., # of things in a list</a:t>
            </a:r>
          </a:p>
          <a:p>
            <a:pPr lvl="1"/>
            <a:r>
              <a:rPr lang="en-US" dirty="0"/>
              <a:t>Running time as a function of input size</a:t>
            </a:r>
          </a:p>
          <a:p>
            <a:pPr lvl="1"/>
            <a:r>
              <a:rPr lang="en-US" dirty="0"/>
              <a:t>Measures 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efficiency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In CS88 </a:t>
            </a:r>
            <a:r>
              <a:rPr lang="en-US" u="sng" dirty="0"/>
              <a:t>we won’t care </a:t>
            </a:r>
            <a:r>
              <a:rPr lang="en-US" dirty="0"/>
              <a:t>about the efficiency of your solutions!</a:t>
            </a:r>
          </a:p>
          <a:p>
            <a:pPr lvl="1"/>
            <a:r>
              <a:rPr lang="en-US" dirty="0"/>
              <a:t>…in CS61B we will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0668849"/>
              </p:ext>
            </p:extLst>
          </p:nvPr>
        </p:nvGraphicFramePr>
        <p:xfrm>
          <a:off x="4814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Runtime: input size &amp; efficiency</a:t>
            </a: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3733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Could use </a:t>
            </a:r>
            <a:r>
              <a:rPr lang="en-US" dirty="0" err="1"/>
              <a:t>avg</a:t>
            </a:r>
            <a:r>
              <a:rPr lang="en-US" dirty="0"/>
              <a:t> case</a:t>
            </a:r>
          </a:p>
          <a:p>
            <a:pPr lvl="1"/>
            <a:r>
              <a:rPr lang="en-US" dirty="0"/>
              <a:t>Average running time over a vast # of inputs</a:t>
            </a:r>
          </a:p>
          <a:p>
            <a:r>
              <a:rPr lang="en-US" dirty="0"/>
              <a:t>Instead: use worst case</a:t>
            </a:r>
          </a:p>
          <a:p>
            <a:pPr lvl="1"/>
            <a:r>
              <a:rPr lang="en-US" dirty="0"/>
              <a:t>Consider running time as input grows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Nice to know most time we’d </a:t>
            </a:r>
            <a:r>
              <a:rPr lang="en-US" u="sng" dirty="0"/>
              <a:t>ever</a:t>
            </a:r>
            <a:r>
              <a:rPr lang="en-US" dirty="0"/>
              <a:t> spend</a:t>
            </a:r>
          </a:p>
          <a:p>
            <a:pPr lvl="1"/>
            <a:r>
              <a:rPr lang="en-US" dirty="0"/>
              <a:t>Worst case happens often</a:t>
            </a:r>
          </a:p>
          <a:p>
            <a:pPr lvl="1"/>
            <a:r>
              <a:rPr lang="en-US" dirty="0"/>
              <a:t>Avg is often ~ worst</a:t>
            </a:r>
          </a:p>
          <a:p>
            <a:r>
              <a:rPr lang="en-US" dirty="0"/>
              <a:t>Often called “Big O”</a:t>
            </a:r>
          </a:p>
          <a:p>
            <a:pPr lvl="1"/>
            <a:r>
              <a:rPr lang="en-US" dirty="0"/>
              <a:t>We use ”Omega” denote runtime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: worst or </a:t>
            </a:r>
            <a:r>
              <a:rPr lang="en-US" dirty="0" err="1"/>
              <a:t>avg</a:t>
            </a:r>
            <a:r>
              <a:rPr lang="en-US" dirty="0"/>
              <a:t> case?</a:t>
            </a:r>
          </a:p>
        </p:txBody>
      </p:sp>
      <p:pic>
        <p:nvPicPr>
          <p:cNvPr id="7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400" y="198120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10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Want 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order of growth</a:t>
            </a:r>
            <a:r>
              <a:rPr lang="en-US" sz="2000" dirty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CS88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Exponential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10 n</a:t>
            </a:r>
            <a:r>
              <a:rPr lang="en-US" sz="2400" baseline="30000" dirty="0"/>
              <a:t>2 </a:t>
            </a:r>
            <a:r>
              <a:rPr lang="en-US" sz="2400" dirty="0"/>
              <a:t>+ 4 log n + 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…is quadratic</a:t>
            </a:r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29003" b="-2900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analysis: Final abstraction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4876800" y="5410200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6819900" y="497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7010400" y="4343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6553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5943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50292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4038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58719978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26506</TotalTime>
  <Pages>12</Pages>
  <Words>1217</Words>
  <Application>Microsoft Macintosh PowerPoint</Application>
  <PresentationFormat>Letter Paper (8.5x11 in)</PresentationFormat>
  <Paragraphs>199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ＭＳ Ｐゴシック</vt:lpstr>
      <vt:lpstr>18 VAG Rounded Bold   07390</vt:lpstr>
      <vt:lpstr>Andale Mono</vt:lpstr>
      <vt:lpstr>Arial</vt:lpstr>
      <vt:lpstr>Courier New</vt:lpstr>
      <vt:lpstr>Helvetica</vt:lpstr>
      <vt:lpstr>Helvetica Neue</vt:lpstr>
      <vt:lpstr>Source Code Pro</vt:lpstr>
      <vt:lpstr>Times New Roman</vt:lpstr>
      <vt:lpstr>Vagrounded</vt:lpstr>
      <vt:lpstr>Wingdings</vt:lpstr>
      <vt:lpstr>cs162-fa14</vt:lpstr>
      <vt:lpstr> Computational Structures in Data Science</vt:lpstr>
      <vt:lpstr>Solutions for the Wandering Mind</vt:lpstr>
      <vt:lpstr>Why?</vt:lpstr>
      <vt:lpstr>Efficiency</vt:lpstr>
      <vt:lpstr>Is this code fast?</vt:lpstr>
      <vt:lpstr>PowerPoint Presentation</vt:lpstr>
      <vt:lpstr>Runtime: input size &amp; efficiency</vt:lpstr>
      <vt:lpstr>Runtime analysis : worst or avg case?</vt:lpstr>
      <vt:lpstr>Runtime analysis: Final abstraction</vt:lpstr>
      <vt:lpstr>Example: Finding a student (by ID)</vt:lpstr>
      <vt:lpstr>Example: Finding a student (by ID)</vt:lpstr>
      <vt:lpstr>Computational Patterns</vt:lpstr>
      <vt:lpstr>Comparing Fibonacci</vt:lpstr>
      <vt:lpstr>Tree Recursion</vt:lpstr>
      <vt:lpstr>What next?</vt:lpstr>
      <vt:lpstr>Thoughts for the Wandering Mind</vt:lpstr>
    </vt:vector>
  </TitlesOfParts>
  <Company>University of California,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Microsoft Office User</cp:lastModifiedBy>
  <cp:revision>713</cp:revision>
  <cp:lastPrinted>2019-11-18T08:27:41Z</cp:lastPrinted>
  <dcterms:created xsi:type="dcterms:W3CDTF">2009-09-09T21:17:00Z</dcterms:created>
  <dcterms:modified xsi:type="dcterms:W3CDTF">2020-04-06T19:49:45Z</dcterms:modified>
</cp:coreProperties>
</file>